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</p:sldIdLst>
  <p:sldSz cx="12192000" cy="6858000"/>
  <p:notesSz cx="6858000" cy="9144000"/>
  <p:embeddedFontLst>
    <p:embeddedFont>
      <p:font typeface="KoPub돋움체 Medium" panose="020B0600000101010101" charset="-127"/>
      <p:regular r:id="rId9"/>
    </p:embeddedFont>
    <p:embeddedFont>
      <p:font typeface="KoPub돋움체 Light" panose="020B0600000101010101" charset="-127"/>
      <p:regular r:id="rId10"/>
    </p:embeddedFont>
    <p:embeddedFont>
      <p:font typeface="KoPub돋움체 Bold" panose="020B0600000101010101" charset="-127"/>
      <p:bold r:id="rId11"/>
    </p:embeddedFont>
    <p:embeddedFont>
      <p:font typeface="맑은 고딕" panose="020B0503020000020004" pitchFamily="50" charset="-127"/>
      <p:regular r:id="rId12"/>
      <p:bold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CB"/>
    <a:srgbClr val="04A6CC"/>
    <a:srgbClr val="00678F"/>
    <a:srgbClr val="505053"/>
    <a:srgbClr val="67686A"/>
    <a:srgbClr val="00668D"/>
    <a:srgbClr val="006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82" autoAdjust="0"/>
    <p:restoredTop sz="95520" autoAdjust="0"/>
  </p:normalViewPr>
  <p:slideViewPr>
    <p:cSldViewPr snapToGrid="0">
      <p:cViewPr varScale="1">
        <p:scale>
          <a:sx n="88" d="100"/>
          <a:sy n="88" d="100"/>
        </p:scale>
        <p:origin x="3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131-C04E-4712-A4DA-5895C1547CFE}" type="datetimeFigureOut">
              <a:rPr lang="ko-KR" altLang="en-US" smtClean="0"/>
              <a:pPr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8BE3-A343-4EB0-997B-3FC3A291C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22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131-C04E-4712-A4DA-5895C1547CFE}" type="datetimeFigureOut">
              <a:rPr lang="ko-KR" altLang="en-US" smtClean="0"/>
              <a:pPr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8BE3-A343-4EB0-997B-3FC3A291C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83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131-C04E-4712-A4DA-5895C1547CFE}" type="datetimeFigureOut">
              <a:rPr lang="ko-KR" altLang="en-US" smtClean="0"/>
              <a:pPr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8BE3-A343-4EB0-997B-3FC3A291C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131-C04E-4712-A4DA-5895C1547CFE}" type="datetimeFigureOut">
              <a:rPr lang="ko-KR" altLang="en-US" smtClean="0"/>
              <a:pPr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8BE3-A343-4EB0-997B-3FC3A291C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48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131-C04E-4712-A4DA-5895C1547CFE}" type="datetimeFigureOut">
              <a:rPr lang="ko-KR" altLang="en-US" smtClean="0"/>
              <a:pPr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8BE3-A343-4EB0-997B-3FC3A291C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5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131-C04E-4712-A4DA-5895C1547CFE}" type="datetimeFigureOut">
              <a:rPr lang="ko-KR" altLang="en-US" smtClean="0"/>
              <a:pPr/>
              <a:t>2018-11-29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8BE3-A343-4EB0-997B-3FC3A291C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2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131-C04E-4712-A4DA-5895C1547CFE}" type="datetimeFigureOut">
              <a:rPr lang="ko-KR" altLang="en-US" smtClean="0"/>
              <a:pPr/>
              <a:t>2018-11-29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8BE3-A343-4EB0-997B-3FC3A291C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47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131-C04E-4712-A4DA-5895C1547CFE}" type="datetimeFigureOut">
              <a:rPr lang="ko-KR" altLang="en-US" smtClean="0"/>
              <a:pPr/>
              <a:t>2018-11-29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8BE3-A343-4EB0-997B-3FC3A291C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08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131-C04E-4712-A4DA-5895C1547CFE}" type="datetimeFigureOut">
              <a:rPr lang="ko-KR" altLang="en-US" smtClean="0"/>
              <a:pPr/>
              <a:t>2018-11-29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8BE3-A343-4EB0-997B-3FC3A291C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9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131-C04E-4712-A4DA-5895C1547CFE}" type="datetimeFigureOut">
              <a:rPr lang="ko-KR" altLang="en-US" smtClean="0"/>
              <a:pPr/>
              <a:t>2018-11-29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8BE3-A343-4EB0-997B-3FC3A291C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85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131-C04E-4712-A4DA-5895C1547CFE}" type="datetimeFigureOut">
              <a:rPr lang="ko-KR" altLang="en-US" smtClean="0"/>
              <a:pPr/>
              <a:t>2018-11-29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8BE3-A343-4EB0-997B-3FC3A291C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74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4131-C04E-4712-A4DA-5895C1547CFE}" type="datetimeFigureOut">
              <a:rPr lang="ko-KR" altLang="en-US" smtClean="0"/>
              <a:pPr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8BE3-A343-4EB0-997B-3FC3A291CA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6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.kr/url?sa=i&amp;rct=j&amp;q=&amp;esrc=s&amp;source=images&amp;cd=&amp;cad=rja&amp;uact=8&amp;ved=2ahUKEwjMp4bf5-7eAhUJfLwKHQheB10QjRx6BAgBEAU&amp;url=http://www.ssu.ac.kr/web/kor/intro_h_13;jsessionid=y3rRtUaABsdDcUGvyTROHgKdlYOxlnr1JuAYbIvyUd2iuTk29DUPahBvQTCnhaLT?p_p_id=EXT_BBS&amp;p_p_lifecycle=0&amp;p_p_state=normal&amp;p_p_mode=view&amp;p_p_col_id=column-1&amp;p_p_col_pos=1&amp;p_p_col_count=2&amp;_EXT_BBS_struts_action=/ext/bbs/view_message&amp;_EXT_BBS_sCategory=&amp;_EXT_BBS_sTitle=&amp;_EXT_BBS_sWriter=&amp;_EXT_BBS_sTag=&amp;_EXT_BBS_sContent=&amp;_EXT_BBS_sCategory2=&amp;_EXT_BBS_sKeyType=&amp;_EXT_BBS_sKeyword=&amp;_EXT_BBS_curPage=5&amp;_EXT_BBS_commentCurPage=1&amp;_EXT_BBS_messageId=14714112&amp;psig=AOvVaw1lWpUolLiYLUN5-8WN2TFO&amp;ust=1543209886719234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814" y="159973"/>
            <a:ext cx="12190186" cy="6513071"/>
            <a:chOff x="1814" y="159973"/>
            <a:chExt cx="12190186" cy="6513071"/>
          </a:xfrm>
        </p:grpSpPr>
        <p:pic>
          <p:nvPicPr>
            <p:cNvPr id="64" name="그림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263" r="1878"/>
            <a:stretch/>
          </p:blipFill>
          <p:spPr>
            <a:xfrm>
              <a:off x="1814" y="613144"/>
              <a:ext cx="12190186" cy="5801075"/>
            </a:xfrm>
            <a:prstGeom prst="rect">
              <a:avLst/>
            </a:prstGeom>
          </p:spPr>
        </p:pic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398" y="159973"/>
              <a:ext cx="1939752" cy="341397"/>
            </a:xfrm>
            <a:prstGeom prst="rect">
              <a:avLst/>
            </a:prstGeom>
          </p:spPr>
        </p:pic>
        <p:sp>
          <p:nvSpPr>
            <p:cNvPr id="2" name="타원 1"/>
            <p:cNvSpPr/>
            <p:nvPr/>
          </p:nvSpPr>
          <p:spPr>
            <a:xfrm>
              <a:off x="500895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5532830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605670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6580580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710445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7109" y="1280513"/>
            <a:ext cx="40261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숭실대학교</a:t>
            </a:r>
            <a:endParaRPr lang="en-US" altLang="ko-KR" sz="3500" dirty="0" smtClean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r>
              <a:rPr lang="en-US" altLang="ko-KR" sz="35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Soongsil University</a:t>
            </a:r>
            <a:endParaRPr lang="ko-KR" altLang="en-US" sz="35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47271" y="2489203"/>
            <a:ext cx="68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727109" y="2556818"/>
            <a:ext cx="6500223" cy="106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The First University in Korea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Bringing Truth and Service to the World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Since 1897</a:t>
            </a:r>
            <a:endParaRPr lang="ko-KR" altLang="en-US" dirty="0"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59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159973"/>
            <a:ext cx="12192000" cy="6513071"/>
            <a:chOff x="0" y="159973"/>
            <a:chExt cx="12192000" cy="6513071"/>
          </a:xfrm>
        </p:grpSpPr>
        <p:pic>
          <p:nvPicPr>
            <p:cNvPr id="64" name="그림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263" r="1878"/>
            <a:stretch/>
          </p:blipFill>
          <p:spPr>
            <a:xfrm>
              <a:off x="1814" y="613144"/>
              <a:ext cx="12190186" cy="5801075"/>
            </a:xfrm>
            <a:prstGeom prst="rect">
              <a:avLst/>
            </a:prstGeom>
          </p:spPr>
        </p:pic>
        <p:sp>
          <p:nvSpPr>
            <p:cNvPr id="66" name="직사각형 65"/>
            <p:cNvSpPr/>
            <p:nvPr/>
          </p:nvSpPr>
          <p:spPr>
            <a:xfrm>
              <a:off x="0" y="613145"/>
              <a:ext cx="12192000" cy="5801074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398" y="159973"/>
              <a:ext cx="1939752" cy="341397"/>
            </a:xfrm>
            <a:prstGeom prst="rect">
              <a:avLst/>
            </a:prstGeom>
          </p:spPr>
        </p:pic>
        <p:sp>
          <p:nvSpPr>
            <p:cNvPr id="17" name="타원 16"/>
            <p:cNvSpPr/>
            <p:nvPr/>
          </p:nvSpPr>
          <p:spPr>
            <a:xfrm>
              <a:off x="500895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5532830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605670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6580580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710445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727109" y="1280513"/>
            <a:ext cx="20065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목차</a:t>
            </a:r>
            <a:endParaRPr lang="en-US" altLang="ko-KR" sz="3500" dirty="0" smtClean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r>
              <a:rPr lang="en-US" altLang="ko-KR" sz="35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Contents</a:t>
            </a:r>
            <a:endParaRPr lang="ko-KR" altLang="en-US" sz="35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cxnSp>
        <p:nvCxnSpPr>
          <p:cNvPr id="82" name="직선 연결선 81"/>
          <p:cNvCxnSpPr/>
          <p:nvPr/>
        </p:nvCxnSpPr>
        <p:spPr>
          <a:xfrm>
            <a:off x="847271" y="2489203"/>
            <a:ext cx="68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flipH="1">
            <a:off x="727109" y="2556818"/>
            <a:ext cx="6500223" cy="1734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1. </a:t>
            </a:r>
            <a:r>
              <a:rPr lang="ko-KR" altLang="en-US" dirty="0" err="1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총장소개</a:t>
            </a:r>
            <a:endParaRPr lang="en-US" altLang="ko-KR" dirty="0" smtClean="0"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2. </a:t>
            </a:r>
            <a:r>
              <a:rPr lang="ko-KR" altLang="en-US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대학 발전 계획</a:t>
            </a:r>
            <a:endParaRPr lang="en-US" altLang="ko-KR" dirty="0" smtClean="0"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3. </a:t>
            </a:r>
            <a:r>
              <a:rPr lang="ko-KR" altLang="en-US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역사 및 상징</a:t>
            </a:r>
            <a:endParaRPr lang="en-US" altLang="ko-KR" dirty="0" smtClean="0"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4. </a:t>
            </a:r>
            <a:r>
              <a:rPr lang="ko-KR" altLang="en-US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학교법인</a:t>
            </a:r>
            <a:endParaRPr lang="en-US" altLang="ko-KR" dirty="0" smtClean="0"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5. </a:t>
            </a:r>
            <a:r>
              <a:rPr lang="ko-KR" altLang="en-US" dirty="0" err="1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숭실</a:t>
            </a:r>
            <a:r>
              <a:rPr lang="ko-KR" altLang="en-US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 정보</a:t>
            </a:r>
            <a:endParaRPr lang="ko-KR" altLang="en-US" dirty="0"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48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814" y="159973"/>
            <a:ext cx="12208474" cy="6545486"/>
            <a:chOff x="1814" y="159973"/>
            <a:chExt cx="12208474" cy="6545486"/>
          </a:xfrm>
        </p:grpSpPr>
        <p:pic>
          <p:nvPicPr>
            <p:cNvPr id="64" name="그림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263" r="1878"/>
            <a:stretch/>
          </p:blipFill>
          <p:spPr>
            <a:xfrm>
              <a:off x="1814" y="613144"/>
              <a:ext cx="12190186" cy="5801075"/>
            </a:xfrm>
            <a:prstGeom prst="rect">
              <a:avLst/>
            </a:prstGeom>
          </p:spPr>
        </p:pic>
        <p:sp>
          <p:nvSpPr>
            <p:cNvPr id="66" name="직사각형 65"/>
            <p:cNvSpPr/>
            <p:nvPr/>
          </p:nvSpPr>
          <p:spPr>
            <a:xfrm>
              <a:off x="18288" y="618225"/>
              <a:ext cx="12192000" cy="5801074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398" y="159973"/>
              <a:ext cx="1939752" cy="341397"/>
            </a:xfrm>
            <a:prstGeom prst="rect">
              <a:avLst/>
            </a:prstGeom>
          </p:spPr>
        </p:pic>
        <p:sp>
          <p:nvSpPr>
            <p:cNvPr id="17" name="타원 16"/>
            <p:cNvSpPr/>
            <p:nvPr/>
          </p:nvSpPr>
          <p:spPr>
            <a:xfrm>
              <a:off x="4976570" y="6561459"/>
              <a:ext cx="144000" cy="1440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5532830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605670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6580580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710445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 flipV="1">
              <a:off x="1677416" y="1892300"/>
              <a:ext cx="198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타원 23"/>
            <p:cNvSpPr/>
            <p:nvPr/>
          </p:nvSpPr>
          <p:spPr>
            <a:xfrm>
              <a:off x="3626485" y="1842135"/>
              <a:ext cx="100800" cy="10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연결선 25"/>
            <p:cNvCxnSpPr/>
            <p:nvPr/>
          </p:nvCxnSpPr>
          <p:spPr>
            <a:xfrm flipV="1">
              <a:off x="8504936" y="1892300"/>
              <a:ext cx="198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타원 26"/>
            <p:cNvSpPr/>
            <p:nvPr/>
          </p:nvSpPr>
          <p:spPr>
            <a:xfrm>
              <a:off x="8413750" y="1842135"/>
              <a:ext cx="100800" cy="10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연결선 30"/>
            <p:cNvCxnSpPr/>
            <p:nvPr/>
          </p:nvCxnSpPr>
          <p:spPr>
            <a:xfrm flipV="1">
              <a:off x="1677416" y="5370018"/>
              <a:ext cx="882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rot="5400000">
              <a:off x="-38392" y="3629190"/>
              <a:ext cx="345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rot="5400000">
              <a:off x="8732169" y="3624330"/>
              <a:ext cx="34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823971" y="1567025"/>
            <a:ext cx="253627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spc="3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1. </a:t>
            </a:r>
            <a:r>
              <a:rPr lang="ko-KR" altLang="en-US" sz="3500" spc="3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총장소개</a:t>
            </a:r>
            <a:endParaRPr lang="en-US" altLang="ko-KR" sz="3500" spc="300" dirty="0" smtClean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2845263" y="3198531"/>
            <a:ext cx="65002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가치 있는 역사</a:t>
            </a: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창의적인 도전</a:t>
            </a:r>
            <a:endParaRPr lang="en-US" altLang="ko-KR" dirty="0" smtClean="0"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진리와 봉사</a:t>
            </a: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의 사람을 육성하는 숭실대학교</a:t>
            </a:r>
            <a:endParaRPr lang="ko-KR" altLang="en-US" dirty="0"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48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0" r="13728" b="32660"/>
          <a:stretch/>
        </p:blipFill>
        <p:spPr>
          <a:xfrm>
            <a:off x="4396239" y="3447810"/>
            <a:ext cx="7791779" cy="3416597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428076" y="130010"/>
            <a:ext cx="11474218" cy="6575449"/>
            <a:chOff x="428076" y="130010"/>
            <a:chExt cx="11474218" cy="6575449"/>
          </a:xfrm>
        </p:grpSpPr>
        <p:sp>
          <p:nvSpPr>
            <p:cNvPr id="4" name="타원 3"/>
            <p:cNvSpPr/>
            <p:nvPr/>
          </p:nvSpPr>
          <p:spPr>
            <a:xfrm>
              <a:off x="4976570" y="6561459"/>
              <a:ext cx="144000" cy="1440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5532830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6" name="타원 5"/>
            <p:cNvSpPr/>
            <p:nvPr/>
          </p:nvSpPr>
          <p:spPr>
            <a:xfrm>
              <a:off x="605670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6580580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710445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76" y="159973"/>
              <a:ext cx="1939752" cy="341397"/>
            </a:xfrm>
            <a:prstGeom prst="rect">
              <a:avLst/>
            </a:prstGeom>
          </p:spPr>
        </p:pic>
        <p:cxnSp>
          <p:nvCxnSpPr>
            <p:cNvPr id="15" name="직선 연결선 14"/>
            <p:cNvCxnSpPr/>
            <p:nvPr/>
          </p:nvCxnSpPr>
          <p:spPr>
            <a:xfrm>
              <a:off x="2624624" y="300942"/>
              <a:ext cx="7920000" cy="1588"/>
            </a:xfrm>
            <a:prstGeom prst="line">
              <a:avLst/>
            </a:prstGeom>
            <a:ln w="12700">
              <a:solidFill>
                <a:srgbClr val="5050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0702927" y="130010"/>
              <a:ext cx="119936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700" b="1" dirty="0" smtClean="0">
                  <a:solidFill>
                    <a:srgbClr val="505053"/>
                  </a:solidFill>
                  <a:latin typeface="KoPub돋움체 Bold" pitchFamily="2" charset="-127"/>
                  <a:ea typeface="KoPub돋움체 Bold" pitchFamily="2" charset="-127"/>
                </a:rPr>
                <a:t>1. </a:t>
              </a:r>
              <a:r>
                <a:rPr lang="ko-KR" altLang="en-US" sz="1700" b="1" dirty="0" smtClean="0">
                  <a:solidFill>
                    <a:srgbClr val="505053"/>
                  </a:solidFill>
                  <a:latin typeface="KoPub돋움체 Bold" pitchFamily="2" charset="-127"/>
                  <a:ea typeface="KoPub돋움체 Bold" pitchFamily="2" charset="-127"/>
                </a:rPr>
                <a:t>총장소개</a:t>
              </a:r>
              <a:endParaRPr lang="ko-KR" altLang="en-US" sz="1700" b="1" dirty="0">
                <a:solidFill>
                  <a:srgbClr val="505053"/>
                </a:solidFill>
                <a:latin typeface="KoPub돋움체 Bold" pitchFamily="2" charset="-127"/>
                <a:ea typeface="KoPub돋움체 Bold" pitchFamily="2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5000" y="853440"/>
            <a:ext cx="23038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atin typeface="KoPub돋움체 Bold" pitchFamily="2" charset="-127"/>
                <a:ea typeface="KoPub돋움체 Bold" pitchFamily="2" charset="-127"/>
              </a:rPr>
              <a:t>1</a:t>
            </a:r>
            <a:r>
              <a:rPr lang="en-US" altLang="ko-KR" sz="3000" smtClean="0">
                <a:latin typeface="KoPub돋움체 Bold" pitchFamily="2" charset="-127"/>
                <a:ea typeface="KoPub돋움체 Bold" pitchFamily="2" charset="-127"/>
              </a:rPr>
              <a:t>. </a:t>
            </a:r>
            <a:r>
              <a:rPr lang="ko-KR" altLang="en-US" sz="3000" dirty="0" smtClean="0">
                <a:latin typeface="KoPub돋움체 Bold" pitchFamily="2" charset="-127"/>
                <a:ea typeface="KoPub돋움체 Bold" pitchFamily="2" charset="-127"/>
              </a:rPr>
              <a:t>총장인사말</a:t>
            </a:r>
            <a:endParaRPr lang="ko-KR" altLang="en-US" sz="3000" dirty="0">
              <a:latin typeface="KoPub돋움체 Bold" pitchFamily="2" charset="-127"/>
              <a:ea typeface="KoPub돋움체 Bold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1678940"/>
            <a:ext cx="435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KoPub돋움체 Medium" pitchFamily="2" charset="-127"/>
                <a:ea typeface="KoPub돋움체 Medium" pitchFamily="2" charset="-127"/>
              </a:rPr>
              <a:t>1) </a:t>
            </a:r>
            <a:r>
              <a:rPr lang="ko-KR" altLang="en-US" dirty="0" smtClean="0">
                <a:latin typeface="KoPub돋움체 Medium" pitchFamily="2" charset="-127"/>
                <a:ea typeface="KoPub돋움체 Medium" pitchFamily="2" charset="-127"/>
              </a:rPr>
              <a:t>숭실대학교는 가치 있는 역사를 지녔습니다</a:t>
            </a:r>
            <a:endParaRPr lang="ko-KR" altLang="en-US" dirty="0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3039358"/>
            <a:ext cx="489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KoPub돋움체 Medium" pitchFamily="2" charset="-127"/>
                <a:ea typeface="KoPub돋움체 Medium" pitchFamily="2" charset="-127"/>
              </a:rPr>
              <a:t>2) </a:t>
            </a:r>
            <a:r>
              <a:rPr lang="ko-KR" altLang="en-US" dirty="0" smtClean="0">
                <a:latin typeface="KoPub돋움체 Medium" pitchFamily="2" charset="-127"/>
                <a:ea typeface="KoPub돋움체 Medium" pitchFamily="2" charset="-127"/>
              </a:rPr>
              <a:t>숭실대학교는 </a:t>
            </a:r>
            <a:r>
              <a:rPr lang="en-US" altLang="ko-KR" dirty="0" smtClean="0">
                <a:latin typeface="KoPub돋움체 Medium" pitchFamily="2" charset="-127"/>
                <a:ea typeface="KoPub돋움체 Medium" pitchFamily="2" charset="-127"/>
              </a:rPr>
              <a:t>‘</a:t>
            </a:r>
            <a:r>
              <a:rPr lang="ko-KR" altLang="en-US" dirty="0" smtClean="0">
                <a:latin typeface="KoPub돋움체 Medium" pitchFamily="2" charset="-127"/>
                <a:ea typeface="KoPub돋움체 Medium" pitchFamily="2" charset="-127"/>
              </a:rPr>
              <a:t>진리와 봉사</a:t>
            </a:r>
            <a:r>
              <a:rPr lang="en-US" altLang="ko-KR" dirty="0" smtClean="0">
                <a:latin typeface="KoPub돋움체 Medium" pitchFamily="2" charset="-127"/>
                <a:ea typeface="KoPub돋움체 Medium" pitchFamily="2" charset="-127"/>
              </a:rPr>
              <a:t>’</a:t>
            </a:r>
            <a:r>
              <a:rPr lang="ko-KR" altLang="en-US" dirty="0" smtClean="0">
                <a:latin typeface="KoPub돋움체 Medium" pitchFamily="2" charset="-127"/>
                <a:ea typeface="KoPub돋움체 Medium" pitchFamily="2" charset="-127"/>
              </a:rPr>
              <a:t>의 사람을 육성합니다</a:t>
            </a:r>
            <a:endParaRPr lang="ko-KR" altLang="en-US" dirty="0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506642" y="2061114"/>
            <a:ext cx="7235072" cy="622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올해로 창학 </a:t>
            </a:r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120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주년을 맞이하는 </a:t>
            </a:r>
            <a:r>
              <a:rPr lang="ko-KR" altLang="en-US" sz="1600" dirty="0" err="1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숭실의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 역사는 우리 민족과 함께 울고 </a:t>
            </a:r>
            <a:endParaRPr lang="en-US" altLang="ko-KR" sz="1600" dirty="0" smtClean="0">
              <a:solidFill>
                <a:srgbClr val="505053"/>
              </a:solidFill>
              <a:latin typeface="KoPub돋움체 Light" pitchFamily="2" charset="-127"/>
              <a:ea typeface="KoPub돋움체 Light" pitchFamily="2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같이 웃으며 하나가 되어 전진해온 가치</a:t>
            </a:r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(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價値</a:t>
            </a:r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) 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있는 대학의 역사입니다</a:t>
            </a:r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.</a:t>
            </a:r>
            <a:endParaRPr lang="ko-KR" altLang="en-US" sz="1600" dirty="0">
              <a:solidFill>
                <a:srgbClr val="505053"/>
              </a:solidFill>
              <a:latin typeface="KoPub돋움체 Light" pitchFamily="2" charset="-127"/>
              <a:ea typeface="KoPub돋움체 Light" pitchFamily="2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4692970" y="4684405"/>
            <a:ext cx="5400000" cy="1588"/>
          </a:xfrm>
          <a:prstGeom prst="line">
            <a:avLst/>
          </a:prstGeom>
          <a:ln w="12700">
            <a:solidFill>
              <a:srgbClr val="505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4692970" y="3656883"/>
            <a:ext cx="5400000" cy="1588"/>
          </a:xfrm>
          <a:prstGeom prst="line">
            <a:avLst/>
          </a:prstGeom>
          <a:ln w="12700">
            <a:solidFill>
              <a:srgbClr val="505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rot="5400000">
            <a:off x="4182127" y="4174310"/>
            <a:ext cx="1026000" cy="1588"/>
          </a:xfrm>
          <a:prstGeom prst="line">
            <a:avLst/>
          </a:prstGeom>
          <a:ln w="12700">
            <a:solidFill>
              <a:srgbClr val="505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rot="5400000">
            <a:off x="9574865" y="4171136"/>
            <a:ext cx="1026000" cy="1588"/>
          </a:xfrm>
          <a:prstGeom prst="line">
            <a:avLst/>
          </a:prstGeom>
          <a:ln w="12700">
            <a:solidFill>
              <a:srgbClr val="505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208937" y="3516199"/>
            <a:ext cx="1517715" cy="311084"/>
          </a:xfrm>
          <a:prstGeom prst="rect">
            <a:avLst/>
          </a:prstGeom>
          <a:solidFill>
            <a:srgbClr val="04A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5331487" y="3506771"/>
            <a:ext cx="13019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chemeClr val="bg1"/>
                </a:solidFill>
                <a:latin typeface="KoPub돋움체 Light" pitchFamily="2" charset="-127"/>
                <a:ea typeface="KoPub돋움체 Light" pitchFamily="2" charset="-127"/>
              </a:rPr>
              <a:t>요한복음 </a:t>
            </a:r>
            <a:r>
              <a:rPr lang="en-US" altLang="ko-KR" sz="1500" dirty="0" smtClean="0">
                <a:solidFill>
                  <a:schemeClr val="bg1"/>
                </a:solidFill>
                <a:latin typeface="KoPub돋움체 Light" pitchFamily="2" charset="-127"/>
                <a:ea typeface="KoPub돋움체 Light" pitchFamily="2" charset="-127"/>
              </a:rPr>
              <a:t>8:32</a:t>
            </a:r>
            <a:endParaRPr lang="ko-KR" altLang="en-US" sz="1500" dirty="0">
              <a:solidFill>
                <a:schemeClr val="bg1"/>
              </a:solidFill>
              <a:latin typeface="KoPub돋움체 Light" pitchFamily="2" charset="-127"/>
              <a:ea typeface="KoPub돋움체 Light" pitchFamily="2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490552" y="4036185"/>
            <a:ext cx="4023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"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진리를 알지니 진리가 너희를 자유롭게 하리라</a:t>
            </a:r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"</a:t>
            </a:r>
            <a:endParaRPr lang="ko-KR" altLang="en-US" sz="1600" dirty="0">
              <a:solidFill>
                <a:srgbClr val="505053"/>
              </a:solidFill>
              <a:latin typeface="KoPub돋움체 Light" pitchFamily="2" charset="-127"/>
              <a:ea typeface="KoPub돋움체 Light" pitchFamily="2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506642" y="4816229"/>
            <a:ext cx="7235072" cy="89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dirty="0" err="1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숭실인은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 언제 어느 곳에서 누구를 만나든지 참되고 진실하여 땅에 속해 있으나 </a:t>
            </a:r>
            <a:endParaRPr lang="en-US" altLang="ko-KR" sz="1600" dirty="0" smtClean="0">
              <a:solidFill>
                <a:srgbClr val="505053"/>
              </a:solidFill>
              <a:latin typeface="KoPub돋움체 Light" pitchFamily="2" charset="-127"/>
              <a:ea typeface="KoPub돋움체 Light" pitchFamily="2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하늘의 뜻을 이뤄나가는 진리의 사람</a:t>
            </a:r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, 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배우고 확신한 진리가 이웃과 사람들을 살리는 </a:t>
            </a:r>
            <a:endParaRPr lang="en-US" altLang="ko-KR" sz="1600" dirty="0" smtClean="0">
              <a:solidFill>
                <a:srgbClr val="505053"/>
              </a:solidFill>
              <a:latin typeface="KoPub돋움체 Light" pitchFamily="2" charset="-127"/>
              <a:ea typeface="KoPub돋움체 Light" pitchFamily="2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섬김으로 이어져 베풀고 나누는 봉사의 사람이 되도록 교육합니다</a:t>
            </a:r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.</a:t>
            </a:r>
            <a:endParaRPr lang="ko-KR" altLang="en-US" sz="1600" dirty="0">
              <a:solidFill>
                <a:srgbClr val="505053"/>
              </a:solidFill>
              <a:latin typeface="KoPub돋움체 Light" pitchFamily="2" charset="-127"/>
              <a:ea typeface="KoPub돋움체 Light" pitchFamily="2" charset="-127"/>
            </a:endParaRPr>
          </a:p>
        </p:txBody>
      </p:sp>
      <p:pic>
        <p:nvPicPr>
          <p:cNvPr id="2064" name="Picture 16" descr="황준성 총장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22744" t="5333" r="26094" b="-2246"/>
          <a:stretch>
            <a:fillRect/>
          </a:stretch>
        </p:blipFill>
        <p:spPr bwMode="auto">
          <a:xfrm>
            <a:off x="1011779" y="1529133"/>
            <a:ext cx="3021654" cy="3815865"/>
          </a:xfrm>
          <a:prstGeom prst="star16">
            <a:avLst>
              <a:gd name="adj" fmla="val 45134"/>
            </a:avLst>
          </a:prstGeom>
          <a:noFill/>
          <a:effectLst>
            <a:softEdge rad="317500"/>
          </a:effectLst>
        </p:spPr>
      </p:pic>
      <p:pic>
        <p:nvPicPr>
          <p:cNvPr id="2066" name="Picture 18" descr="숭실대학교 총장 황준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8705" y="5156109"/>
            <a:ext cx="1480009" cy="42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814" y="159973"/>
            <a:ext cx="12208474" cy="6545486"/>
            <a:chOff x="1814" y="159973"/>
            <a:chExt cx="12208474" cy="6545486"/>
          </a:xfrm>
        </p:grpSpPr>
        <p:sp>
          <p:nvSpPr>
            <p:cNvPr id="25" name="타원 24"/>
            <p:cNvSpPr/>
            <p:nvPr/>
          </p:nvSpPr>
          <p:spPr>
            <a:xfrm>
              <a:off x="5500430" y="6561459"/>
              <a:ext cx="144000" cy="1440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pic>
          <p:nvPicPr>
            <p:cNvPr id="64" name="그림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263" r="1878"/>
            <a:stretch/>
          </p:blipFill>
          <p:spPr>
            <a:xfrm>
              <a:off x="1814" y="613144"/>
              <a:ext cx="12190186" cy="5801075"/>
            </a:xfrm>
            <a:prstGeom prst="rect">
              <a:avLst/>
            </a:prstGeom>
          </p:spPr>
        </p:pic>
        <p:sp>
          <p:nvSpPr>
            <p:cNvPr id="66" name="직사각형 65"/>
            <p:cNvSpPr/>
            <p:nvPr/>
          </p:nvSpPr>
          <p:spPr>
            <a:xfrm>
              <a:off x="18288" y="618225"/>
              <a:ext cx="12192000" cy="5801074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398" y="159973"/>
              <a:ext cx="1939752" cy="341397"/>
            </a:xfrm>
            <a:prstGeom prst="rect">
              <a:avLst/>
            </a:prstGeom>
          </p:spPr>
        </p:pic>
        <p:sp>
          <p:nvSpPr>
            <p:cNvPr id="19" name="타원 18"/>
            <p:cNvSpPr/>
            <p:nvPr/>
          </p:nvSpPr>
          <p:spPr>
            <a:xfrm>
              <a:off x="605670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6580580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710445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 flipV="1">
              <a:off x="1677416" y="1892300"/>
              <a:ext cx="198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타원 23"/>
            <p:cNvSpPr/>
            <p:nvPr/>
          </p:nvSpPr>
          <p:spPr>
            <a:xfrm>
              <a:off x="3626485" y="1842135"/>
              <a:ext cx="100800" cy="10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연결선 25"/>
            <p:cNvCxnSpPr/>
            <p:nvPr/>
          </p:nvCxnSpPr>
          <p:spPr>
            <a:xfrm flipV="1">
              <a:off x="8504936" y="1892300"/>
              <a:ext cx="198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타원 26"/>
            <p:cNvSpPr/>
            <p:nvPr/>
          </p:nvSpPr>
          <p:spPr>
            <a:xfrm>
              <a:off x="8413750" y="1842135"/>
              <a:ext cx="100800" cy="10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연결선 30"/>
            <p:cNvCxnSpPr/>
            <p:nvPr/>
          </p:nvCxnSpPr>
          <p:spPr>
            <a:xfrm flipV="1">
              <a:off x="1677416" y="5370018"/>
              <a:ext cx="882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rot="5400000">
              <a:off x="-38392" y="3629190"/>
              <a:ext cx="3456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rot="5400000">
              <a:off x="8732169" y="3624330"/>
              <a:ext cx="34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타원 22"/>
            <p:cNvSpPr/>
            <p:nvPr/>
          </p:nvSpPr>
          <p:spPr>
            <a:xfrm>
              <a:off x="5008955" y="6593844"/>
              <a:ext cx="79200" cy="79200"/>
            </a:xfrm>
            <a:prstGeom prst="ellipse">
              <a:avLst/>
            </a:prstGeom>
            <a:solidFill>
              <a:srgbClr val="505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243400" y="1567025"/>
            <a:ext cx="373211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spc="3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</a:t>
            </a:r>
            <a:r>
              <a:rPr lang="en-US" altLang="ko-KR" sz="3500" spc="3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 </a:t>
            </a:r>
            <a:r>
              <a:rPr lang="ko-KR" altLang="en-US" sz="3500" spc="3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대학 발전 계획</a:t>
            </a:r>
            <a:endParaRPr lang="en-US" altLang="ko-KR" sz="3500" spc="300" dirty="0" smtClean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2845263" y="3198531"/>
            <a:ext cx="65002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기독교 정신에 바탕을 둔 </a:t>
            </a: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진리와 봉사</a:t>
            </a:r>
            <a:r>
              <a:rPr lang="en-US" altLang="ko-KR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의 건학이념으로</a:t>
            </a:r>
            <a:endParaRPr lang="en-US" altLang="ko-KR" dirty="0" smtClean="0"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국가사회 발전과 인류평화에 기여할 인재를 양성한다</a:t>
            </a:r>
            <a:endParaRPr lang="ko-KR" altLang="en-US" dirty="0"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189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0" r="13728" b="32660"/>
          <a:stretch/>
        </p:blipFill>
        <p:spPr>
          <a:xfrm>
            <a:off x="4396239" y="3447810"/>
            <a:ext cx="7791779" cy="34165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5000" y="853440"/>
            <a:ext cx="25282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atin typeface="KoPub돋움체 Bold" pitchFamily="2" charset="-127"/>
                <a:ea typeface="KoPub돋움체 Bold" pitchFamily="2" charset="-127"/>
              </a:rPr>
              <a:t>1. </a:t>
            </a:r>
            <a:r>
              <a:rPr lang="ko-KR" altLang="en-US" sz="3000" dirty="0" smtClean="0">
                <a:latin typeface="KoPub돋움체 Bold" pitchFamily="2" charset="-127"/>
                <a:ea typeface="KoPub돋움체 Bold" pitchFamily="2" charset="-127"/>
              </a:rPr>
              <a:t>미션 및 비전</a:t>
            </a:r>
            <a:endParaRPr lang="ko-KR" altLang="en-US" sz="3000" dirty="0">
              <a:latin typeface="KoPub돋움체 Bold" pitchFamily="2" charset="-127"/>
              <a:ea typeface="KoPub돋움체 Bold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1300" y="1702527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KoPub돋움체 Medium" pitchFamily="2" charset="-127"/>
                <a:ea typeface="KoPub돋움체 Medium" pitchFamily="2" charset="-127"/>
              </a:rPr>
              <a:t>제 </a:t>
            </a:r>
            <a:r>
              <a:rPr lang="en-US" altLang="ko-KR" dirty="0" smtClean="0">
                <a:latin typeface="KoPub돋움체 Medium" pitchFamily="2" charset="-127"/>
                <a:ea typeface="KoPub돋움체 Medium" pitchFamily="2" charset="-127"/>
              </a:rPr>
              <a:t>1</a:t>
            </a:r>
            <a:r>
              <a:rPr lang="ko-KR" altLang="en-US" dirty="0" smtClean="0">
                <a:latin typeface="KoPub돋움체 Medium" pitchFamily="2" charset="-127"/>
                <a:ea typeface="KoPub돋움체 Medium" pitchFamily="2" charset="-127"/>
              </a:rPr>
              <a:t>의 창학 </a:t>
            </a:r>
            <a:r>
              <a:rPr lang="en-US" altLang="ko-KR" dirty="0" smtClean="0">
                <a:latin typeface="KoPub돋움체 Medium" pitchFamily="2" charset="-127"/>
                <a:ea typeface="KoPub돋움체 Medium" pitchFamily="2" charset="-127"/>
              </a:rPr>
              <a:t>(1897~1938)</a:t>
            </a:r>
            <a:endParaRPr lang="ko-KR" altLang="en-US" dirty="0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443142" y="2084701"/>
            <a:ext cx="723507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- </a:t>
            </a:r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 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기독교 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가치관으로 설립된 </a:t>
            </a:r>
            <a:r>
              <a:rPr lang="ko-KR" altLang="en-US" sz="1600" dirty="0" smtClean="0">
                <a:solidFill>
                  <a:srgbClr val="FF0000"/>
                </a:solidFill>
                <a:latin typeface="KoPub돋움체 Light" pitchFamily="2" charset="-127"/>
                <a:ea typeface="KoPub돋움체 Light" pitchFamily="2" charset="-127"/>
              </a:rPr>
              <a:t>최초의 기독교 대학</a:t>
            </a:r>
            <a:endParaRPr lang="en-US" altLang="ko-KR" sz="1600" dirty="0" smtClean="0">
              <a:solidFill>
                <a:srgbClr val="FF0000"/>
              </a:solidFill>
              <a:latin typeface="KoPub돋움체 Light" pitchFamily="2" charset="-127"/>
              <a:ea typeface="KoPub돋움체 Light" pitchFamily="2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- </a:t>
            </a:r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 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신사참배 </a:t>
            </a:r>
            <a:r>
              <a:rPr lang="ko-KR" altLang="en-US" sz="1600" dirty="0" smtClean="0">
                <a:solidFill>
                  <a:srgbClr val="FF0000"/>
                </a:solidFill>
                <a:latin typeface="KoPub돋움체 Light" pitchFamily="2" charset="-127"/>
                <a:ea typeface="KoPub돋움체 Light" pitchFamily="2" charset="-127"/>
              </a:rPr>
              <a:t>거부로 기독교 신앙의 자존심을 지켜낸 대학</a:t>
            </a:r>
            <a:endParaRPr lang="ko-KR" altLang="en-US" sz="1600" dirty="0">
              <a:solidFill>
                <a:srgbClr val="FF0000"/>
              </a:solidFill>
              <a:latin typeface="KoPub돋움체 Light" pitchFamily="2" charset="-127"/>
              <a:ea typeface="KoPub돋움체 Light" pitchFamily="2" charset="-127"/>
            </a:endParaRPr>
          </a:p>
        </p:txBody>
      </p:sp>
      <p:sp>
        <p:nvSpPr>
          <p:cNvPr id="38" name="직사각형 37"/>
          <p:cNvSpPr/>
          <p:nvPr/>
        </p:nvSpPr>
        <p:spPr>
          <a:xfrm rot="5400000">
            <a:off x="838157" y="2295012"/>
            <a:ext cx="1285876" cy="90000"/>
          </a:xfrm>
          <a:prstGeom prst="rect">
            <a:avLst/>
          </a:prstGeom>
          <a:solidFill>
            <a:srgbClr val="04A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428076" y="130010"/>
            <a:ext cx="11480023" cy="6575449"/>
            <a:chOff x="428076" y="130010"/>
            <a:chExt cx="11480023" cy="6575449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76" y="159973"/>
              <a:ext cx="1939752" cy="341397"/>
            </a:xfrm>
            <a:prstGeom prst="rect">
              <a:avLst/>
            </a:prstGeom>
          </p:spPr>
        </p:pic>
        <p:cxnSp>
          <p:nvCxnSpPr>
            <p:cNvPr id="15" name="직선 연결선 14"/>
            <p:cNvCxnSpPr/>
            <p:nvPr/>
          </p:nvCxnSpPr>
          <p:spPr>
            <a:xfrm>
              <a:off x="2624624" y="300942"/>
              <a:ext cx="7380000" cy="1588"/>
            </a:xfrm>
            <a:prstGeom prst="line">
              <a:avLst/>
            </a:prstGeom>
            <a:ln w="12700">
              <a:solidFill>
                <a:srgbClr val="5050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0202183" y="130010"/>
              <a:ext cx="170591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700" b="1" dirty="0">
                  <a:solidFill>
                    <a:srgbClr val="505053"/>
                  </a:solidFill>
                  <a:latin typeface="KoPub돋움체 Bold" pitchFamily="2" charset="-127"/>
                  <a:ea typeface="KoPub돋움체 Bold" pitchFamily="2" charset="-127"/>
                </a:rPr>
                <a:t>2</a:t>
              </a:r>
              <a:r>
                <a:rPr lang="en-US" altLang="ko-KR" sz="1700" b="1" dirty="0" smtClean="0">
                  <a:solidFill>
                    <a:srgbClr val="505053"/>
                  </a:solidFill>
                  <a:latin typeface="KoPub돋움체 Bold" pitchFamily="2" charset="-127"/>
                  <a:ea typeface="KoPub돋움체 Bold" pitchFamily="2" charset="-127"/>
                </a:rPr>
                <a:t>. </a:t>
              </a:r>
              <a:r>
                <a:rPr lang="ko-KR" altLang="en-US" sz="1700" b="1" dirty="0" smtClean="0">
                  <a:solidFill>
                    <a:srgbClr val="505053"/>
                  </a:solidFill>
                  <a:latin typeface="KoPub돋움체 Bold" pitchFamily="2" charset="-127"/>
                  <a:ea typeface="KoPub돋움체 Bold" pitchFamily="2" charset="-127"/>
                </a:rPr>
                <a:t>대학 발전 계획</a:t>
              </a:r>
              <a:endParaRPr lang="ko-KR" altLang="en-US" sz="1700" b="1" dirty="0">
                <a:solidFill>
                  <a:srgbClr val="505053"/>
                </a:solidFill>
                <a:latin typeface="KoPub돋움체 Bold" pitchFamily="2" charset="-127"/>
                <a:ea typeface="KoPub돋움체 Bold" pitchFamily="2" charset="-127"/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5500430" y="6561459"/>
              <a:ext cx="144000" cy="1440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605670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6580580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7104455" y="6593844"/>
              <a:ext cx="79200" cy="79200"/>
            </a:xfrm>
            <a:prstGeom prst="ellipse">
              <a:avLst/>
            </a:prstGeom>
            <a:solidFill>
              <a:srgbClr val="676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5008955" y="6593844"/>
              <a:ext cx="79200" cy="79200"/>
            </a:xfrm>
            <a:prstGeom prst="ellipse">
              <a:avLst/>
            </a:prstGeom>
            <a:solidFill>
              <a:srgbClr val="505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05053"/>
                </a:solidFill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452" y="1697072"/>
            <a:ext cx="2076450" cy="12858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690" y="3319720"/>
            <a:ext cx="2081212" cy="12858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927" y="4942366"/>
            <a:ext cx="2085975" cy="1285876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 rot="5400000">
            <a:off x="838157" y="3917658"/>
            <a:ext cx="1285876" cy="90000"/>
          </a:xfrm>
          <a:prstGeom prst="rect">
            <a:avLst/>
          </a:prstGeom>
          <a:solidFill>
            <a:srgbClr val="04A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 rot="5400000">
            <a:off x="838157" y="5540304"/>
            <a:ext cx="1285876" cy="90000"/>
          </a:xfrm>
          <a:prstGeom prst="rect">
            <a:avLst/>
          </a:prstGeom>
          <a:solidFill>
            <a:srgbClr val="04A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4051300" y="3319720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KoPub돋움체 Medium" pitchFamily="2" charset="-127"/>
                <a:ea typeface="KoPub돋움체 Medium" pitchFamily="2" charset="-127"/>
              </a:rPr>
              <a:t>제 </a:t>
            </a:r>
            <a:r>
              <a:rPr lang="en-US" altLang="ko-KR" dirty="0">
                <a:latin typeface="KoPub돋움체 Medium" pitchFamily="2" charset="-127"/>
                <a:ea typeface="KoPub돋움체 Medium" pitchFamily="2" charset="-127"/>
              </a:rPr>
              <a:t>2</a:t>
            </a:r>
            <a:r>
              <a:rPr lang="ko-KR" altLang="en-US" dirty="0" smtClean="0">
                <a:latin typeface="KoPub돋움체 Medium" pitchFamily="2" charset="-127"/>
                <a:ea typeface="KoPub돋움체 Medium" pitchFamily="2" charset="-127"/>
              </a:rPr>
              <a:t>의 창학 </a:t>
            </a:r>
            <a:r>
              <a:rPr lang="en-US" altLang="ko-KR" dirty="0" smtClean="0">
                <a:latin typeface="KoPub돋움체 Medium" pitchFamily="2" charset="-127"/>
                <a:ea typeface="KoPub돋움체 Medium" pitchFamily="2" charset="-127"/>
              </a:rPr>
              <a:t>(1954~2013)</a:t>
            </a:r>
            <a:endParaRPr lang="ko-KR" altLang="en-US" dirty="0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443142" y="3701894"/>
            <a:ext cx="723507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서울 </a:t>
            </a:r>
            <a:r>
              <a:rPr lang="ko-KR" altLang="en-US" sz="1600" dirty="0" err="1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숭실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 재건</a:t>
            </a:r>
            <a:endParaRPr lang="en-US" altLang="ko-KR" sz="1600" dirty="0" smtClean="0">
              <a:solidFill>
                <a:srgbClr val="505053"/>
              </a:solidFill>
              <a:latin typeface="KoPub돋움체 Light" pitchFamily="2" charset="-127"/>
              <a:ea typeface="KoPub돋움체 Light" pitchFamily="2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종합대학으로 발전기반 확충</a:t>
            </a:r>
            <a:endParaRPr lang="en-US" altLang="ko-KR" sz="1600" dirty="0" smtClean="0">
              <a:solidFill>
                <a:srgbClr val="505053"/>
              </a:solidFill>
              <a:latin typeface="KoPub돋움체 Light" pitchFamily="2" charset="-127"/>
              <a:ea typeface="KoPub돋움체 Light" pitchFamily="2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서울 재건 </a:t>
            </a:r>
            <a:r>
              <a:rPr lang="en-US" altLang="ko-KR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60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년 교육은 사회의 </a:t>
            </a:r>
            <a:r>
              <a:rPr lang="ko-KR" altLang="en-US" sz="1600" dirty="0" err="1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청지기적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 사명을 담당</a:t>
            </a:r>
            <a:endParaRPr lang="ko-KR" altLang="en-US" sz="1600" dirty="0">
              <a:solidFill>
                <a:srgbClr val="FF0000"/>
              </a:solidFill>
              <a:latin typeface="KoPub돋움체 Light" pitchFamily="2" charset="-127"/>
              <a:ea typeface="KoPub돋움체 Light" pitchFamily="2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51300" y="4942366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KoPub돋움체 Medium" pitchFamily="2" charset="-127"/>
                <a:ea typeface="KoPub돋움체 Medium" pitchFamily="2" charset="-127"/>
              </a:rPr>
              <a:t>제 </a:t>
            </a:r>
            <a:r>
              <a:rPr lang="en-US" altLang="ko-KR" dirty="0" smtClean="0">
                <a:latin typeface="KoPub돋움체 Medium" pitchFamily="2" charset="-127"/>
                <a:ea typeface="KoPub돋움체 Medium" pitchFamily="2" charset="-127"/>
              </a:rPr>
              <a:t>3</a:t>
            </a:r>
            <a:r>
              <a:rPr lang="ko-KR" altLang="en-US" dirty="0" smtClean="0">
                <a:latin typeface="KoPub돋움체 Medium" pitchFamily="2" charset="-127"/>
                <a:ea typeface="KoPub돋움체 Medium" pitchFamily="2" charset="-127"/>
              </a:rPr>
              <a:t>의 창학 </a:t>
            </a:r>
            <a:r>
              <a:rPr lang="en-US" altLang="ko-KR" dirty="0" smtClean="0">
                <a:latin typeface="KoPub돋움체 Medium" pitchFamily="2" charset="-127"/>
                <a:ea typeface="KoPub돋움체 Medium" pitchFamily="2" charset="-127"/>
              </a:rPr>
              <a:t>(2014~)</a:t>
            </a:r>
            <a:endParaRPr lang="ko-KR" altLang="en-US" dirty="0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443142" y="5356120"/>
            <a:ext cx="723507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평양 </a:t>
            </a:r>
            <a:r>
              <a:rPr lang="ko-KR" altLang="en-US" sz="1600" dirty="0" err="1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숭실의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 재건은 </a:t>
            </a:r>
            <a:r>
              <a:rPr lang="ko-KR" altLang="en-US" sz="1600" dirty="0" err="1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숭실이</a:t>
            </a:r>
            <a:r>
              <a:rPr lang="ko-KR" altLang="en-US" sz="1600" dirty="0" smtClean="0">
                <a:solidFill>
                  <a:srgbClr val="505053"/>
                </a:solidFill>
                <a:latin typeface="KoPub돋움체 Light" pitchFamily="2" charset="-127"/>
                <a:ea typeface="KoPub돋움체 Light" pitchFamily="2" charset="-127"/>
              </a:rPr>
              <a:t> 평양에 진 빚을 갚는 숭고한 사명이며 </a:t>
            </a:r>
            <a:r>
              <a:rPr lang="ko-KR" altLang="en-US" sz="1600" dirty="0" err="1" smtClean="0">
                <a:solidFill>
                  <a:srgbClr val="FF0000"/>
                </a:solidFill>
                <a:latin typeface="KoPub돋움체 Light" pitchFamily="2" charset="-127"/>
                <a:ea typeface="KoPub돋움체 Light" pitchFamily="2" charset="-127"/>
              </a:rPr>
              <a:t>숭실이</a:t>
            </a:r>
            <a:r>
              <a:rPr lang="ko-KR" altLang="en-US" sz="1600" dirty="0" smtClean="0">
                <a:solidFill>
                  <a:srgbClr val="FF0000"/>
                </a:solidFill>
                <a:latin typeface="KoPub돋움체 Light" pitchFamily="2" charset="-127"/>
                <a:ea typeface="KoPub돋움체 Light" pitchFamily="2" charset="-127"/>
              </a:rPr>
              <a:t> 늘 가슴에 반드시 간직해야 할 꿈과 비전이다</a:t>
            </a:r>
            <a:r>
              <a:rPr lang="en-US" altLang="ko-KR" sz="1600" dirty="0" smtClean="0">
                <a:solidFill>
                  <a:srgbClr val="FF0000"/>
                </a:solidFill>
                <a:latin typeface="KoPub돋움체 Light" pitchFamily="2" charset="-127"/>
                <a:ea typeface="KoPub돋움체 Light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0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920344" y="2473046"/>
            <a:ext cx="2281175" cy="1777824"/>
            <a:chOff x="4920344" y="2473046"/>
            <a:chExt cx="2281175" cy="177782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521" y="2473046"/>
              <a:ext cx="2175844" cy="1777824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4920344" y="3679371"/>
              <a:ext cx="2269022" cy="457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37144" y="3602463"/>
              <a:ext cx="21643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spc="300" dirty="0" smtClean="0">
                  <a:solidFill>
                    <a:srgbClr val="505053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감사합니다</a:t>
              </a:r>
              <a:endParaRPr lang="ko-KR" altLang="en-US" sz="3200" spc="300" dirty="0">
                <a:solidFill>
                  <a:srgbClr val="50505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247</Words>
  <Application>Microsoft Office PowerPoint</Application>
  <PresentationFormat>와이드스크린</PresentationFormat>
  <Paragraphs>41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KoPub돋움체 Medium</vt:lpstr>
      <vt:lpstr>KoPub돋움체 Light</vt:lpstr>
      <vt:lpstr>KoPub돋움체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IE_719_01</dc:creator>
  <cp:lastModifiedBy>IE_719_01</cp:lastModifiedBy>
  <cp:revision>46</cp:revision>
  <dcterms:created xsi:type="dcterms:W3CDTF">2018-11-22T05:45:38Z</dcterms:created>
  <dcterms:modified xsi:type="dcterms:W3CDTF">2018-11-29T06:18:15Z</dcterms:modified>
</cp:coreProperties>
</file>