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KoPub돋움체 Bold" panose="02020603020101020101" pitchFamily="18" charset="-127"/>
      <p:regular r:id="rId8"/>
    </p:embeddedFont>
    <p:embeddedFont>
      <p:font typeface="KoPub돋움체 Medium" panose="02020603020101020101" pitchFamily="18" charset="-127"/>
      <p:regular r:id="rId9"/>
    </p:embeddedFont>
    <p:embeddedFont>
      <p:font typeface="KoPubWorld돋움체 Bold" panose="00000800000000000000" pitchFamily="2" charset="-127"/>
      <p:bold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KoPub돋움체 Light" panose="02020603020101020101" pitchFamily="18" charset="-127"/>
      <p:regular r:id="rId13"/>
    </p:embeddedFont>
    <p:embeddedFont>
      <p:font typeface="나눔스퀘어" panose="020B0600000101010101" pitchFamily="50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686" y="0"/>
            <a:ext cx="14501386" cy="71755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841DC1F-9D73-4FB4-8496-2A5FB48FD7D7}"/>
              </a:ext>
            </a:extLst>
          </p:cNvPr>
          <p:cNvSpPr/>
          <p:nvPr userDrawn="1"/>
        </p:nvSpPr>
        <p:spPr>
          <a:xfrm>
            <a:off x="-1960686" y="3488"/>
            <a:ext cx="14501386" cy="7175500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0"/>
                </a:schemeClr>
              </a:gs>
              <a:gs pos="49000">
                <a:schemeClr val="bg1">
                  <a:lumMod val="0"/>
                  <a:alpha val="0"/>
                </a:schemeClr>
              </a:gs>
              <a:gs pos="18000">
                <a:schemeClr val="tx1">
                  <a:alpha val="60000"/>
                  <a:lumMod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"/>
          </a:p>
        </p:txBody>
      </p:sp>
      <p:pic>
        <p:nvPicPr>
          <p:cNvPr id="9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0286DE3-BEE6-4F21-AB97-E66628E61CEA}"/>
              </a:ext>
            </a:extLst>
          </p:cNvPr>
          <p:cNvSpPr/>
          <p:nvPr userDrawn="1"/>
        </p:nvSpPr>
        <p:spPr>
          <a:xfrm>
            <a:off x="-1850570" y="3087182"/>
            <a:ext cx="14750142" cy="500568"/>
          </a:xfrm>
          <a:prstGeom prst="rect">
            <a:avLst/>
          </a:prstGeom>
          <a:gradFill>
            <a:gsLst>
              <a:gs pos="82000">
                <a:schemeClr val="tx1">
                  <a:lumMod val="90000"/>
                  <a:lumOff val="10000"/>
                </a:schemeClr>
              </a:gs>
              <a:gs pos="49000">
                <a:schemeClr val="bg1">
                  <a:lumMod val="0"/>
                  <a:alpha val="28000"/>
                </a:schemeClr>
              </a:gs>
              <a:gs pos="18000">
                <a:schemeClr val="tx1">
                  <a:lumMod val="90000"/>
                  <a:lumOff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2307768" y="3095747"/>
            <a:ext cx="74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제 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차 산업혁명을 선도하는 대학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,  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숭실대학교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0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841DC1F-9D73-4FB4-8496-2A5FB48FD7D7}"/>
              </a:ext>
            </a:extLst>
          </p:cNvPr>
          <p:cNvSpPr/>
          <p:nvPr userDrawn="1"/>
        </p:nvSpPr>
        <p:spPr>
          <a:xfrm>
            <a:off x="-2071358" y="-1211761"/>
            <a:ext cx="14501386" cy="8296728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0"/>
                </a:schemeClr>
              </a:gs>
              <a:gs pos="49000">
                <a:schemeClr val="bg1">
                  <a:lumMod val="0"/>
                  <a:alpha val="0"/>
                </a:schemeClr>
              </a:gs>
              <a:gs pos="18000">
                <a:schemeClr val="tx1">
                  <a:alpha val="60000"/>
                  <a:lumMod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"/>
          </a:p>
        </p:txBody>
      </p:sp>
      <p:pic>
        <p:nvPicPr>
          <p:cNvPr id="9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DAACA-5B5E-4F4A-95BC-2BC0913E04FC}"/>
              </a:ext>
            </a:extLst>
          </p:cNvPr>
          <p:cNvSpPr txBox="1"/>
          <p:nvPr userDrawn="1"/>
        </p:nvSpPr>
        <p:spPr>
          <a:xfrm>
            <a:off x="701227" y="2514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01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5D946-3B02-4F22-9C3A-C9AF062E4000}"/>
              </a:ext>
            </a:extLst>
          </p:cNvPr>
          <p:cNvSpPr txBox="1"/>
          <p:nvPr userDrawn="1"/>
        </p:nvSpPr>
        <p:spPr>
          <a:xfrm>
            <a:off x="701226" y="33718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02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0D5D-EA90-48C3-80C7-6A01AE8E3587}"/>
              </a:ext>
            </a:extLst>
          </p:cNvPr>
          <p:cNvSpPr txBox="1"/>
          <p:nvPr userDrawn="1"/>
        </p:nvSpPr>
        <p:spPr>
          <a:xfrm>
            <a:off x="701225" y="42290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03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72CDA-0C6D-4627-A164-20BE5386E4FE}"/>
              </a:ext>
            </a:extLst>
          </p:cNvPr>
          <p:cNvSpPr txBox="1"/>
          <p:nvPr userDrawn="1"/>
        </p:nvSpPr>
        <p:spPr>
          <a:xfrm>
            <a:off x="691065" y="5086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04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1445325" y="2634973"/>
            <a:ext cx="5104" cy="316852"/>
          </a:xfrm>
          <a:prstGeom prst="line">
            <a:avLst/>
          </a:prstGeom>
          <a:ln w="47625">
            <a:solidFill>
              <a:srgbClr val="00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>
            <a:off x="1449715" y="3490573"/>
            <a:ext cx="5104" cy="316852"/>
          </a:xfrm>
          <a:prstGeom prst="line">
            <a:avLst/>
          </a:prstGeom>
          <a:ln w="47625">
            <a:solidFill>
              <a:srgbClr val="00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1454105" y="4346173"/>
            <a:ext cx="5104" cy="316852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1458494" y="5201773"/>
            <a:ext cx="5104" cy="316852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1554608" y="2576183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숭실대학교 소개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1593833" y="3433382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4.0 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1633058" y="4290581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학사 정보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1672284" y="5147779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및 교과과정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309DF972-2E37-476B-A49C-9D448CA2B2C4}"/>
              </a:ext>
            </a:extLst>
          </p:cNvPr>
          <p:cNvSpPr/>
          <p:nvPr userDrawn="1"/>
        </p:nvSpPr>
        <p:spPr>
          <a:xfrm>
            <a:off x="5538166" y="2287926"/>
            <a:ext cx="1064872" cy="1064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36D69-0D09-491D-B647-C81E50FBB966}"/>
              </a:ext>
            </a:extLst>
          </p:cNvPr>
          <p:cNvSpPr txBox="1"/>
          <p:nvPr userDrawn="1"/>
        </p:nvSpPr>
        <p:spPr>
          <a:xfrm>
            <a:off x="5619191" y="2471872"/>
            <a:ext cx="1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  <a:alpha val="93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5400" b="1" dirty="0">
              <a:solidFill>
                <a:schemeClr val="tx1">
                  <a:lumMod val="75000"/>
                  <a:lumOff val="25000"/>
                  <a:alpha val="93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0286DE3-BEE6-4F21-AB97-E66628E61CEA}"/>
              </a:ext>
            </a:extLst>
          </p:cNvPr>
          <p:cNvSpPr/>
          <p:nvPr userDrawn="1"/>
        </p:nvSpPr>
        <p:spPr>
          <a:xfrm>
            <a:off x="-1836905" y="3602944"/>
            <a:ext cx="14750142" cy="500568"/>
          </a:xfrm>
          <a:prstGeom prst="rect">
            <a:avLst/>
          </a:prstGeom>
          <a:gradFill>
            <a:gsLst>
              <a:gs pos="82000">
                <a:schemeClr val="bg1">
                  <a:alpha val="71000"/>
                  <a:lumMod val="75000"/>
                </a:schemeClr>
              </a:gs>
              <a:gs pos="49000">
                <a:schemeClr val="tx1">
                  <a:lumMod val="0"/>
                  <a:alpha val="74000"/>
                </a:schemeClr>
              </a:gs>
              <a:gs pos="18000">
                <a:schemeClr val="bg1">
                  <a:alpha val="71000"/>
                  <a:lumMod val="8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2472868" y="3641847"/>
            <a:ext cx="74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역사로 미래를 여는 대학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,  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숭실대학교 소개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83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pic>
        <p:nvPicPr>
          <p:cNvPr id="9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98E6642-9089-4478-8FA7-F7443944AC62}"/>
              </a:ext>
            </a:extLst>
          </p:cNvPr>
          <p:cNvSpPr/>
          <p:nvPr userDrawn="1"/>
        </p:nvSpPr>
        <p:spPr>
          <a:xfrm>
            <a:off x="-78686" y="990600"/>
            <a:ext cx="12372286" cy="59502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08FF6-3F10-4683-8A04-66F05E8A2D1E}"/>
              </a:ext>
            </a:extLst>
          </p:cNvPr>
          <p:cNvSpPr txBox="1"/>
          <p:nvPr userDrawn="1"/>
        </p:nvSpPr>
        <p:spPr>
          <a:xfrm>
            <a:off x="127635" y="405316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r>
              <a:rPr lang="en-US" altLang="ko-KR" sz="24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E9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 userDrawn="1"/>
        </p:nvSpPr>
        <p:spPr>
          <a:xfrm>
            <a:off x="782262" y="344429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solidFill>
                  <a:srgbClr val="006E9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비전과 미션</a:t>
            </a:r>
            <a:endParaRPr lang="ko-KR" altLang="en-US" sz="2400" dirty="0">
              <a:solidFill>
                <a:srgbClr val="006E93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1F03BE3-DB2C-43B9-A871-30FE2F1FEF9A}"/>
              </a:ext>
            </a:extLst>
          </p:cNvPr>
          <p:cNvCxnSpPr>
            <a:cxnSpLocks/>
          </p:cNvCxnSpPr>
          <p:nvPr userDrawn="1"/>
        </p:nvCxnSpPr>
        <p:spPr>
          <a:xfrm flipV="1">
            <a:off x="-323163" y="966636"/>
            <a:ext cx="12731063" cy="45468"/>
          </a:xfrm>
          <a:prstGeom prst="line">
            <a:avLst/>
          </a:prstGeom>
          <a:ln w="25400"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720718" y="524608"/>
            <a:ext cx="0" cy="284563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3" y="2743201"/>
            <a:ext cx="3967696" cy="2311200"/>
          </a:xfrm>
          <a:prstGeom prst="rect">
            <a:avLst/>
          </a:prstGeom>
        </p:spPr>
      </p:pic>
      <p:pic>
        <p:nvPicPr>
          <p:cNvPr id="16" name="그림 15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768601"/>
            <a:ext cx="3967200" cy="23112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 userDrawn="1"/>
        </p:nvSpPr>
        <p:spPr>
          <a:xfrm>
            <a:off x="3130695" y="202920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00669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비전</a:t>
            </a:r>
            <a:endParaRPr lang="ko-KR" altLang="en-US" dirty="0">
              <a:solidFill>
                <a:srgbClr val="006694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 userDrawn="1"/>
        </p:nvSpPr>
        <p:spPr>
          <a:xfrm>
            <a:off x="8272863" y="2043525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00669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미션</a:t>
            </a:r>
            <a:endParaRPr lang="ko-KR" altLang="en-US" dirty="0">
              <a:solidFill>
                <a:srgbClr val="006694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12442-F193-4AC6-86A1-5E58789FED13}"/>
              </a:ext>
            </a:extLst>
          </p:cNvPr>
          <p:cNvSpPr txBox="1"/>
          <p:nvPr userDrawn="1"/>
        </p:nvSpPr>
        <p:spPr>
          <a:xfrm>
            <a:off x="1482428" y="5379009"/>
            <a:ext cx="400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통일한국의 시대 정신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을 이끄는 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기독교 대학</a:t>
            </a:r>
            <a:endParaRPr lang="ko-KR" altLang="en-US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12442-F193-4AC6-86A1-5E58789FED13}"/>
              </a:ext>
            </a:extLst>
          </p:cNvPr>
          <p:cNvSpPr txBox="1"/>
          <p:nvPr userDrawn="1"/>
        </p:nvSpPr>
        <p:spPr>
          <a:xfrm>
            <a:off x="6895756" y="5394012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기독교 정신에</a:t>
            </a:r>
            <a:r>
              <a:rPr lang="en-US" altLang="ko-KR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바탕을 둔 </a:t>
            </a:r>
            <a:r>
              <a:rPr lang="en-US" altLang="ko-KR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‘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진리와 봉사</a:t>
            </a:r>
            <a:r>
              <a:rPr lang="en-US" altLang="ko-KR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</a:t>
            </a:r>
            <a:endParaRPr lang="ko-KR" altLang="en-US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8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pic>
        <p:nvPicPr>
          <p:cNvPr id="11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98E6642-9089-4478-8FA7-F7443944AC62}"/>
              </a:ext>
            </a:extLst>
          </p:cNvPr>
          <p:cNvSpPr/>
          <p:nvPr userDrawn="1"/>
        </p:nvSpPr>
        <p:spPr>
          <a:xfrm>
            <a:off x="-78686" y="990600"/>
            <a:ext cx="12372286" cy="59502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08FF6-3F10-4683-8A04-66F05E8A2D1E}"/>
              </a:ext>
            </a:extLst>
          </p:cNvPr>
          <p:cNvSpPr txBox="1"/>
          <p:nvPr userDrawn="1"/>
        </p:nvSpPr>
        <p:spPr>
          <a:xfrm>
            <a:off x="127635" y="405316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r>
              <a:rPr lang="en-US" altLang="ko-KR" sz="24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E9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 userDrawn="1"/>
        </p:nvSpPr>
        <p:spPr>
          <a:xfrm>
            <a:off x="782262" y="344429"/>
            <a:ext cx="3163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solidFill>
                  <a:srgbClr val="006E9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숭실대학교 인재상</a:t>
            </a:r>
            <a:endParaRPr lang="ko-KR" altLang="en-US" sz="2400" dirty="0">
              <a:solidFill>
                <a:srgbClr val="006E93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1F03BE3-DB2C-43B9-A871-30FE2F1FEF9A}"/>
              </a:ext>
            </a:extLst>
          </p:cNvPr>
          <p:cNvCxnSpPr>
            <a:cxnSpLocks/>
          </p:cNvCxnSpPr>
          <p:nvPr userDrawn="1"/>
        </p:nvCxnSpPr>
        <p:spPr>
          <a:xfrm flipV="1">
            <a:off x="-323163" y="966636"/>
            <a:ext cx="12731063" cy="45468"/>
          </a:xfrm>
          <a:prstGeom prst="line">
            <a:avLst/>
          </a:prstGeom>
          <a:ln w="25400"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720718" y="524608"/>
            <a:ext cx="0" cy="284563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1927225"/>
            <a:ext cx="82105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686" y="0"/>
            <a:ext cx="14501386" cy="71755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841DC1F-9D73-4FB4-8496-2A5FB48FD7D7}"/>
              </a:ext>
            </a:extLst>
          </p:cNvPr>
          <p:cNvSpPr/>
          <p:nvPr userDrawn="1"/>
        </p:nvSpPr>
        <p:spPr>
          <a:xfrm>
            <a:off x="-1960686" y="17780"/>
            <a:ext cx="14501386" cy="7175500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0"/>
                </a:schemeClr>
              </a:gs>
              <a:gs pos="49000">
                <a:schemeClr val="bg1">
                  <a:lumMod val="0"/>
                  <a:alpha val="0"/>
                </a:schemeClr>
              </a:gs>
              <a:gs pos="18000">
                <a:schemeClr val="tx1">
                  <a:alpha val="60000"/>
                  <a:lumMod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"/>
          </a:p>
        </p:txBody>
      </p:sp>
      <p:pic>
        <p:nvPicPr>
          <p:cNvPr id="8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0286DE3-BEE6-4F21-AB97-E66628E61CEA}"/>
              </a:ext>
            </a:extLst>
          </p:cNvPr>
          <p:cNvSpPr/>
          <p:nvPr userDrawn="1"/>
        </p:nvSpPr>
        <p:spPr>
          <a:xfrm>
            <a:off x="-1850570" y="3087182"/>
            <a:ext cx="14750142" cy="500568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90000"/>
                  <a:lumOff val="10000"/>
                </a:schemeClr>
              </a:gs>
              <a:gs pos="49000">
                <a:schemeClr val="bg1">
                  <a:lumMod val="0"/>
                  <a:alpha val="28000"/>
                </a:schemeClr>
              </a:gs>
              <a:gs pos="18000">
                <a:schemeClr val="tx1">
                  <a:alpha val="60000"/>
                  <a:lumMod val="90000"/>
                  <a:lumOff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 userDrawn="1"/>
        </p:nvSpPr>
        <p:spPr>
          <a:xfrm>
            <a:off x="3747224" y="3095747"/>
            <a:ext cx="348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감사합니다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4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683A-2EA5-4B93-8881-3ED117644380}" type="datetimeFigureOut">
              <a:rPr lang="ko-KR" altLang="en-US" smtClean="0"/>
              <a:t>2019-11-23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52D-4554-44BB-AD2E-7DEA9417D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7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683A-2EA5-4B93-8881-3ED117644380}" type="datetimeFigureOut">
              <a:rPr lang="ko-KR" altLang="en-US" smtClean="0"/>
              <a:t>2019-11-23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52D-4554-44BB-AD2E-7DEA9417D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81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2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841DC1F-9D73-4FB4-8496-2A5FB48FD7D7}"/>
              </a:ext>
            </a:extLst>
          </p:cNvPr>
          <p:cNvSpPr/>
          <p:nvPr/>
        </p:nvSpPr>
        <p:spPr>
          <a:xfrm>
            <a:off x="-2071358" y="-1211761"/>
            <a:ext cx="14501386" cy="8296728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0"/>
                </a:schemeClr>
              </a:gs>
              <a:gs pos="49000">
                <a:schemeClr val="bg1">
                  <a:lumMod val="0"/>
                  <a:alpha val="0"/>
                </a:schemeClr>
              </a:gs>
              <a:gs pos="18000">
                <a:schemeClr val="tx1">
                  <a:alpha val="60000"/>
                  <a:lumMod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"/>
          </a:p>
        </p:txBody>
      </p:sp>
      <p:pic>
        <p:nvPicPr>
          <p:cNvPr id="10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EDAACA-5B5E-4F4A-95BC-2BC0913E04FC}"/>
              </a:ext>
            </a:extLst>
          </p:cNvPr>
          <p:cNvSpPr txBox="1"/>
          <p:nvPr/>
        </p:nvSpPr>
        <p:spPr>
          <a:xfrm>
            <a:off x="701227" y="2514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01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45D946-3B02-4F22-9C3A-C9AF062E4000}"/>
              </a:ext>
            </a:extLst>
          </p:cNvPr>
          <p:cNvSpPr txBox="1"/>
          <p:nvPr/>
        </p:nvSpPr>
        <p:spPr>
          <a:xfrm>
            <a:off x="701226" y="33718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02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A10D5D-EA90-48C3-80C7-6A01AE8E3587}"/>
              </a:ext>
            </a:extLst>
          </p:cNvPr>
          <p:cNvSpPr txBox="1"/>
          <p:nvPr/>
        </p:nvSpPr>
        <p:spPr>
          <a:xfrm>
            <a:off x="701225" y="42290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03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A72CDA-0C6D-4627-A164-20BE5386E4FE}"/>
              </a:ext>
            </a:extLst>
          </p:cNvPr>
          <p:cNvSpPr txBox="1"/>
          <p:nvPr/>
        </p:nvSpPr>
        <p:spPr>
          <a:xfrm>
            <a:off x="691065" y="50862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6E9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04</a:t>
            </a:r>
            <a:endParaRPr lang="ko-KR" altLang="en-US" sz="3200" b="1" dirty="0">
              <a:solidFill>
                <a:srgbClr val="006E9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1445325" y="2634973"/>
            <a:ext cx="5104" cy="316852"/>
          </a:xfrm>
          <a:prstGeom prst="line">
            <a:avLst/>
          </a:prstGeom>
          <a:ln w="47625">
            <a:solidFill>
              <a:srgbClr val="00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449715" y="3490573"/>
            <a:ext cx="5104" cy="316852"/>
          </a:xfrm>
          <a:prstGeom prst="line">
            <a:avLst/>
          </a:prstGeom>
          <a:ln w="47625">
            <a:solidFill>
              <a:srgbClr val="00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454105" y="4346173"/>
            <a:ext cx="5104" cy="316852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458494" y="5201773"/>
            <a:ext cx="5104" cy="316852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1554608" y="2576183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숭실대학교 소개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1593833" y="3433382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4.0 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1633058" y="4290581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학사 정보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1672284" y="5147779"/>
            <a:ext cx="5656420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및 교과과정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11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309DF972-2E37-476B-A49C-9D448CA2B2C4}"/>
              </a:ext>
            </a:extLst>
          </p:cNvPr>
          <p:cNvSpPr/>
          <p:nvPr/>
        </p:nvSpPr>
        <p:spPr>
          <a:xfrm>
            <a:off x="5538166" y="2287926"/>
            <a:ext cx="1064872" cy="1064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36D69-0D09-491D-B647-C81E50FBB966}"/>
              </a:ext>
            </a:extLst>
          </p:cNvPr>
          <p:cNvSpPr txBox="1"/>
          <p:nvPr/>
        </p:nvSpPr>
        <p:spPr>
          <a:xfrm>
            <a:off x="5619191" y="2471872"/>
            <a:ext cx="1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  <a:alpha val="93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5400" b="1" dirty="0">
              <a:solidFill>
                <a:schemeClr val="tx1">
                  <a:lumMod val="75000"/>
                  <a:lumOff val="25000"/>
                  <a:alpha val="93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0286DE3-BEE6-4F21-AB97-E66628E61CEA}"/>
              </a:ext>
            </a:extLst>
          </p:cNvPr>
          <p:cNvSpPr/>
          <p:nvPr/>
        </p:nvSpPr>
        <p:spPr>
          <a:xfrm>
            <a:off x="-1836905" y="3602944"/>
            <a:ext cx="14750142" cy="500568"/>
          </a:xfrm>
          <a:prstGeom prst="rect">
            <a:avLst/>
          </a:prstGeom>
          <a:gradFill>
            <a:gsLst>
              <a:gs pos="82000">
                <a:schemeClr val="bg1">
                  <a:alpha val="71000"/>
                  <a:lumMod val="75000"/>
                </a:schemeClr>
              </a:gs>
              <a:gs pos="49000">
                <a:schemeClr val="tx1">
                  <a:lumMod val="0"/>
                  <a:alpha val="74000"/>
                </a:schemeClr>
              </a:gs>
              <a:gs pos="18000">
                <a:schemeClr val="bg1">
                  <a:alpha val="71000"/>
                  <a:lumMod val="8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2472868" y="3641847"/>
            <a:ext cx="74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역사로 미래를 여는 대학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,  </a:t>
            </a: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숭실대학교 소개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68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pic>
        <p:nvPicPr>
          <p:cNvPr id="10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98E6642-9089-4478-8FA7-F7443944AC62}"/>
              </a:ext>
            </a:extLst>
          </p:cNvPr>
          <p:cNvSpPr/>
          <p:nvPr/>
        </p:nvSpPr>
        <p:spPr>
          <a:xfrm>
            <a:off x="-78686" y="990600"/>
            <a:ext cx="12372286" cy="59502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08FF6-3F10-4683-8A04-66F05E8A2D1E}"/>
              </a:ext>
            </a:extLst>
          </p:cNvPr>
          <p:cNvSpPr txBox="1"/>
          <p:nvPr/>
        </p:nvSpPr>
        <p:spPr>
          <a:xfrm>
            <a:off x="127635" y="405316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r>
              <a:rPr lang="en-US" altLang="ko-KR" sz="24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E9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/>
        </p:nvSpPr>
        <p:spPr>
          <a:xfrm>
            <a:off x="782262" y="344429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solidFill>
                  <a:srgbClr val="006E9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비전과 미션</a:t>
            </a:r>
            <a:endParaRPr lang="ko-KR" altLang="en-US" sz="2400" dirty="0">
              <a:solidFill>
                <a:srgbClr val="006E93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1F03BE3-DB2C-43B9-A871-30FE2F1FEF9A}"/>
              </a:ext>
            </a:extLst>
          </p:cNvPr>
          <p:cNvCxnSpPr>
            <a:cxnSpLocks/>
          </p:cNvCxnSpPr>
          <p:nvPr/>
        </p:nvCxnSpPr>
        <p:spPr>
          <a:xfrm flipV="1">
            <a:off x="-323163" y="966636"/>
            <a:ext cx="12731063" cy="45468"/>
          </a:xfrm>
          <a:prstGeom prst="line">
            <a:avLst/>
          </a:prstGeom>
          <a:ln w="25400"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720718" y="524608"/>
            <a:ext cx="0" cy="284563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3" y="2743201"/>
            <a:ext cx="3967696" cy="2311200"/>
          </a:xfrm>
          <a:prstGeom prst="rect">
            <a:avLst/>
          </a:prstGeom>
        </p:spPr>
      </p:pic>
      <p:pic>
        <p:nvPicPr>
          <p:cNvPr id="16" name="그림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768601"/>
            <a:ext cx="3967200" cy="23112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/>
        </p:nvSpPr>
        <p:spPr>
          <a:xfrm>
            <a:off x="3130695" y="202920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00669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비전</a:t>
            </a:r>
            <a:endParaRPr lang="ko-KR" altLang="en-US" dirty="0">
              <a:solidFill>
                <a:srgbClr val="006694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/>
        </p:nvSpPr>
        <p:spPr>
          <a:xfrm>
            <a:off x="8272863" y="2043525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00669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미션</a:t>
            </a:r>
            <a:endParaRPr lang="ko-KR" altLang="en-US" dirty="0">
              <a:solidFill>
                <a:srgbClr val="006694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12442-F193-4AC6-86A1-5E58789FED13}"/>
              </a:ext>
            </a:extLst>
          </p:cNvPr>
          <p:cNvSpPr txBox="1"/>
          <p:nvPr/>
        </p:nvSpPr>
        <p:spPr>
          <a:xfrm>
            <a:off x="1482428" y="5379009"/>
            <a:ext cx="400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통일한국의 시대 정신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을 이끄는 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기독교 대학</a:t>
            </a:r>
            <a:endParaRPr lang="ko-KR" altLang="en-US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12442-F193-4AC6-86A1-5E58789FED13}"/>
              </a:ext>
            </a:extLst>
          </p:cNvPr>
          <p:cNvSpPr txBox="1"/>
          <p:nvPr/>
        </p:nvSpPr>
        <p:spPr>
          <a:xfrm>
            <a:off x="6895756" y="5394012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기독교 정신에</a:t>
            </a:r>
            <a:r>
              <a:rPr lang="en-US" altLang="ko-KR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바탕을 둔 </a:t>
            </a:r>
            <a:r>
              <a:rPr lang="en-US" altLang="ko-KR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‘</a:t>
            </a:r>
            <a:r>
              <a:rPr lang="ko-KR" altLang="en-US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진리와 봉사</a:t>
            </a:r>
            <a:r>
              <a:rPr lang="en-US" altLang="ko-KR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</a:t>
            </a:r>
            <a:endParaRPr lang="ko-KR" altLang="en-US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00"/>
            <a:ext cx="12192000" cy="8133806"/>
          </a:xfrm>
          <a:prstGeom prst="rect">
            <a:avLst/>
          </a:prstGeom>
        </p:spPr>
      </p:pic>
      <p:pic>
        <p:nvPicPr>
          <p:cNvPr id="10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98E6642-9089-4478-8FA7-F7443944AC62}"/>
              </a:ext>
            </a:extLst>
          </p:cNvPr>
          <p:cNvSpPr/>
          <p:nvPr/>
        </p:nvSpPr>
        <p:spPr>
          <a:xfrm>
            <a:off x="-78686" y="990600"/>
            <a:ext cx="12372286" cy="59502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08FF6-3F10-4683-8A04-66F05E8A2D1E}"/>
              </a:ext>
            </a:extLst>
          </p:cNvPr>
          <p:cNvSpPr txBox="1"/>
          <p:nvPr/>
        </p:nvSpPr>
        <p:spPr>
          <a:xfrm>
            <a:off x="127635" y="405316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r>
              <a:rPr lang="en-US" altLang="ko-KR" sz="24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E9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E9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EFECB14-C04E-4CED-AB98-A7C4712E3E17}"/>
              </a:ext>
            </a:extLst>
          </p:cNvPr>
          <p:cNvSpPr/>
          <p:nvPr/>
        </p:nvSpPr>
        <p:spPr>
          <a:xfrm>
            <a:off x="782262" y="344429"/>
            <a:ext cx="3163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solidFill>
                  <a:srgbClr val="006E9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숭실대학교 인재상</a:t>
            </a:r>
            <a:endParaRPr lang="ko-KR" altLang="en-US" sz="2400" dirty="0">
              <a:solidFill>
                <a:srgbClr val="006E93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1F03BE3-DB2C-43B9-A871-30FE2F1FEF9A}"/>
              </a:ext>
            </a:extLst>
          </p:cNvPr>
          <p:cNvCxnSpPr>
            <a:cxnSpLocks/>
          </p:cNvCxnSpPr>
          <p:nvPr/>
        </p:nvCxnSpPr>
        <p:spPr>
          <a:xfrm flipV="1">
            <a:off x="-323163" y="966636"/>
            <a:ext cx="12731063" cy="45468"/>
          </a:xfrm>
          <a:prstGeom prst="line">
            <a:avLst/>
          </a:prstGeom>
          <a:ln w="25400"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720718" y="524608"/>
            <a:ext cx="0" cy="284563"/>
          </a:xfrm>
          <a:prstGeom prst="line">
            <a:avLst/>
          </a:prstGeom>
          <a:ln w="47625">
            <a:solidFill>
              <a:srgbClr val="006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1927225"/>
            <a:ext cx="82105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686" y="0"/>
            <a:ext cx="14501386" cy="71755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841DC1F-9D73-4FB4-8496-2A5FB48FD7D7}"/>
              </a:ext>
            </a:extLst>
          </p:cNvPr>
          <p:cNvSpPr/>
          <p:nvPr/>
        </p:nvSpPr>
        <p:spPr>
          <a:xfrm>
            <a:off x="-1960686" y="17780"/>
            <a:ext cx="14501386" cy="7175500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0"/>
                </a:schemeClr>
              </a:gs>
              <a:gs pos="49000">
                <a:schemeClr val="bg1">
                  <a:lumMod val="0"/>
                  <a:alpha val="0"/>
                </a:schemeClr>
              </a:gs>
              <a:gs pos="18000">
                <a:schemeClr val="tx1">
                  <a:alpha val="60000"/>
                  <a:lumMod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"/>
          </a:p>
        </p:txBody>
      </p:sp>
      <p:pic>
        <p:nvPicPr>
          <p:cNvPr id="10" name="그래픽 38">
            <a:extLst>
              <a:ext uri="{FF2B5EF4-FFF2-40B4-BE49-F238E27FC236}">
                <a16:creationId xmlns:a16="http://schemas.microsoft.com/office/drawing/2014/main" id="{B1958313-67CE-44A0-852C-7CBD523FC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9274" y="397188"/>
            <a:ext cx="2059913" cy="41198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0286DE3-BEE6-4F21-AB97-E66628E61CEA}"/>
              </a:ext>
            </a:extLst>
          </p:cNvPr>
          <p:cNvSpPr/>
          <p:nvPr/>
        </p:nvSpPr>
        <p:spPr>
          <a:xfrm>
            <a:off x="-1850570" y="3087182"/>
            <a:ext cx="14750142" cy="500568"/>
          </a:xfrm>
          <a:prstGeom prst="rect">
            <a:avLst/>
          </a:prstGeom>
          <a:gradFill>
            <a:gsLst>
              <a:gs pos="82000">
                <a:schemeClr val="tx1">
                  <a:alpha val="60000"/>
                  <a:lumMod val="90000"/>
                  <a:lumOff val="10000"/>
                </a:schemeClr>
              </a:gs>
              <a:gs pos="49000">
                <a:schemeClr val="bg1">
                  <a:lumMod val="0"/>
                  <a:alpha val="28000"/>
                </a:schemeClr>
              </a:gs>
              <a:gs pos="18000">
                <a:schemeClr val="tx1">
                  <a:alpha val="60000"/>
                  <a:lumMod val="90000"/>
                  <a:lumOff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2BFC1-56D3-4175-BF56-EDEE2DF12BD6}"/>
              </a:ext>
            </a:extLst>
          </p:cNvPr>
          <p:cNvSpPr txBox="1"/>
          <p:nvPr/>
        </p:nvSpPr>
        <p:spPr>
          <a:xfrm>
            <a:off x="3747224" y="3095747"/>
            <a:ext cx="348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감사합니다</a:t>
            </a:r>
            <a:r>
              <a:rPr lang="en-US" altLang="ko-KR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2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2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와이드스크린</PresentationFormat>
  <Paragraphs>19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KoPub돋움체 Bold</vt:lpstr>
      <vt:lpstr>KoPub돋움체 Medium</vt:lpstr>
      <vt:lpstr>KoPubWorld돋움체 Bold</vt:lpstr>
      <vt:lpstr>맑은 고딕</vt:lpstr>
      <vt:lpstr>KoPub돋움체 Light</vt:lpstr>
      <vt:lpstr>Arial</vt:lpstr>
      <vt:lpstr>나눔스퀘어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2019-11-23T09:46:37Z</dcterms:created>
  <dcterms:modified xsi:type="dcterms:W3CDTF">2019-11-23T09:47:32Z</dcterms:modified>
</cp:coreProperties>
</file>